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62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5CB491B6-5164-4A5A-B5A0-CC8F1BEA7171}">
          <p14:sldIdLst>
            <p14:sldId id="256"/>
            <p14:sldId id="258"/>
            <p14:sldId id="260"/>
            <p14:sldId id="257"/>
            <p14:sldId id="262"/>
          </p14:sldIdLst>
        </p14:section>
        <p14:section name="Section sans titre" id="{9C2A744D-B6CD-42AA-9395-D3C00A6B5A81}">
          <p14:sldIdLst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E979BB-7C07-346E-139C-1277D8CE1F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3FBE24F-9C7F-E5ED-9929-E84471B87E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10646B-0670-2C5A-9DE8-670D1F5E0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4C16-D675-496B-8277-9B4A6C34183F}" type="datetimeFigureOut">
              <a:rPr lang="fr-CH" smtClean="0"/>
              <a:t>25.04.24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07B34A-CBC2-A1D6-EFF9-67520A784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837D3E-2846-A237-19F2-3082EA3FA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86B7-E9C7-4953-B8EB-91CA050572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45148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03449B-8CED-A2B4-1E70-C1476A4A3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35B5CED-1AA1-28FE-A847-F1E816985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DBCB69-20C6-536F-22C2-C632949E5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4C16-D675-496B-8277-9B4A6C34183F}" type="datetimeFigureOut">
              <a:rPr lang="fr-CH" smtClean="0"/>
              <a:t>25.04.24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6D31FA-5CA7-DB87-E420-1F52F305C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EEFE3B-CEA4-39AC-0B9E-52C8C167F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86B7-E9C7-4953-B8EB-91CA050572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05725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2A4EC1E-40B0-21BC-7F08-BF453BEE1B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533C39F-D778-183A-E903-D46E9B7404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EDD41F-E96A-4DCA-08AB-573912675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4C16-D675-496B-8277-9B4A6C34183F}" type="datetimeFigureOut">
              <a:rPr lang="fr-CH" smtClean="0"/>
              <a:t>25.04.24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402961-E5A0-61DA-AD7F-82CE86186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437693-ADAE-BCD3-72A0-84B9FDD5F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86B7-E9C7-4953-B8EB-91CA050572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76312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D7D660-9D3A-7604-AC98-5D81215EF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95181D-AB5E-52A4-C9D7-A702CAE93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DD9985-56A7-2502-6495-A2D100580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4C16-D675-496B-8277-9B4A6C34183F}" type="datetimeFigureOut">
              <a:rPr lang="fr-CH" smtClean="0"/>
              <a:t>25.04.24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2C7D27-9C4A-9787-FCCF-6DB49950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1531C2-B18A-D609-B31B-D0119E1A9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86B7-E9C7-4953-B8EB-91CA050572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8718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207FE0-A68F-C478-DCE2-145DE5A8C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CD2F290-6F70-F45A-0DC3-FC013A22F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77B376-5236-05E5-4000-371B51EBA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4C16-D675-496B-8277-9B4A6C34183F}" type="datetimeFigureOut">
              <a:rPr lang="fr-CH" smtClean="0"/>
              <a:t>25.04.24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3E4B7F-D357-6377-981D-B261E305D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67C777-C8A9-48D8-B457-81B5C87E0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86B7-E9C7-4953-B8EB-91CA050572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1946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82736F-8659-E062-2158-A66AA9D19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9002C3-9482-0AC3-C291-571E89BF28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DF45047-26B9-F852-F340-FE3931D7B5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261675F-F824-4FF6-2D93-F331EBC94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4C16-D675-496B-8277-9B4A6C34183F}" type="datetimeFigureOut">
              <a:rPr lang="fr-CH" smtClean="0"/>
              <a:t>25.04.24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5D13CDB-51BE-2E2E-8194-E0A3DD10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DE261-0E57-1F99-6B0F-73A417C60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86B7-E9C7-4953-B8EB-91CA050572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88361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567EC4-F252-FFE9-8DFF-47DB556F9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0559324-AE71-1EE3-ADB4-0723BC798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450E067-0D1B-399A-0532-3C12C7EC89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F066E71-BA3C-FDF7-5973-84D9B96B7F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843EF74-2D1E-883C-E99E-02D8C8F35B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F36B47B-56EB-D1FB-BD3B-B25E49D15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4C16-D675-496B-8277-9B4A6C34183F}" type="datetimeFigureOut">
              <a:rPr lang="fr-CH" smtClean="0"/>
              <a:t>25.04.24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D0339D4-F496-A8D2-F3A9-E8F910F7A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6F478DA-13BA-D8E7-BFC3-00CBF9585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86B7-E9C7-4953-B8EB-91CA050572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43454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EFB84B-71B2-B560-6965-775A59892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7AE48AD-364E-7DC1-74EA-9F96DE736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4C16-D675-496B-8277-9B4A6C34183F}" type="datetimeFigureOut">
              <a:rPr lang="fr-CH" smtClean="0"/>
              <a:t>25.04.24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894E37A-B471-10F3-0547-4BD8EE075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3E9503B-F8BE-7B22-7F04-556CF435D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86B7-E9C7-4953-B8EB-91CA050572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99891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E897980-CC2C-8C11-7BB8-BCF9C1C83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4C16-D675-496B-8277-9B4A6C34183F}" type="datetimeFigureOut">
              <a:rPr lang="fr-CH" smtClean="0"/>
              <a:t>25.04.24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2519762-C3B5-F566-C490-E04E4592C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12C334A-E196-6B6E-AB69-182BEE777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86B7-E9C7-4953-B8EB-91CA050572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1148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C7C51B-DBF0-984C-4516-A091210F7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DD3635-0013-45AD-D098-70DB4E612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F0DB245-85B4-CD20-B6A1-66AFC79E61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0D03E9F-C950-FDB7-89CD-5E8AD8702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4C16-D675-496B-8277-9B4A6C34183F}" type="datetimeFigureOut">
              <a:rPr lang="fr-CH" smtClean="0"/>
              <a:t>25.04.24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A1018D8-FB1D-3287-B0CD-EA5B0BB5F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B28403B-292F-0188-FC01-B6C320EDA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86B7-E9C7-4953-B8EB-91CA050572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50488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96CC62-8628-68DE-A629-9E4EF999D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3357B5C-D2BB-6014-1FEA-AB7DD994F9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CAC85F9-F3E4-0017-F450-13992BC919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87F1A69-CB57-CC67-F186-FFAFBEB61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4C16-D675-496B-8277-9B4A6C34183F}" type="datetimeFigureOut">
              <a:rPr lang="fr-CH" smtClean="0"/>
              <a:t>25.04.24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7A551E-824E-4FF2-E7D8-42B894268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D35FE74-B553-74EE-0F39-4F3BC9A5F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86B7-E9C7-4953-B8EB-91CA050572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00163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DB82FD1-F0E4-9127-E011-D4880BF0F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C5CBA38-56E6-1839-857A-8693D0520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332896-5BDD-2708-74D3-EC016F08B1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F4C16-D675-496B-8277-9B4A6C34183F}" type="datetimeFigureOut">
              <a:rPr lang="fr-CH" smtClean="0"/>
              <a:t>25.04.24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BC6458-98AC-624F-9698-B09290317D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B1CFE3-2598-18AC-2C62-5628C25C67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086B7-E9C7-4953-B8EB-91CA050572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45942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2689967-BCE4-4CB3-AB4A-E9B6EC055F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C65239F-1EA1-4877-ADAE-179A40982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80125" y="-13648"/>
            <a:ext cx="4389519" cy="2684308"/>
            <a:chOff x="3680125" y="-13648"/>
            <a:chExt cx="4389519" cy="2684308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E3E61E5-7309-4B68-89DB-E5CAE4841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876185" y="-13648"/>
              <a:ext cx="4013331" cy="2509504"/>
            </a:xfrm>
            <a:custGeom>
              <a:avLst/>
              <a:gdLst>
                <a:gd name="connsiteX0" fmla="*/ 165872 w 4013331"/>
                <a:gd name="connsiteY0" fmla="*/ 0 h 2509504"/>
                <a:gd name="connsiteX1" fmla="*/ 3920309 w 4013331"/>
                <a:gd name="connsiteY1" fmla="*/ 0 h 2509504"/>
                <a:gd name="connsiteX2" fmla="*/ 3944821 w 4013331"/>
                <a:gd name="connsiteY2" fmla="*/ 89161 h 2509504"/>
                <a:gd name="connsiteX3" fmla="*/ 4013331 w 4013331"/>
                <a:gd name="connsiteY3" fmla="*/ 708622 h 2509504"/>
                <a:gd name="connsiteX4" fmla="*/ 3804827 w 4013331"/>
                <a:gd name="connsiteY4" fmla="*/ 1307663 h 2509504"/>
                <a:gd name="connsiteX5" fmla="*/ 3187498 w 4013331"/>
                <a:gd name="connsiteY5" fmla="*/ 1865458 h 2509504"/>
                <a:gd name="connsiteX6" fmla="*/ 3051769 w 4013331"/>
                <a:gd name="connsiteY6" fmla="*/ 1972158 h 2509504"/>
                <a:gd name="connsiteX7" fmla="*/ 1936476 w 4013331"/>
                <a:gd name="connsiteY7" fmla="*/ 2509504 h 2509504"/>
                <a:gd name="connsiteX8" fmla="*/ 467303 w 4013331"/>
                <a:gd name="connsiteY8" fmla="*/ 1636066 h 2509504"/>
                <a:gd name="connsiteX9" fmla="*/ 310732 w 4013331"/>
                <a:gd name="connsiteY9" fmla="*/ 1412615 h 2509504"/>
                <a:gd name="connsiteX10" fmla="*/ 0 w 4013331"/>
                <a:gd name="connsiteY10" fmla="*/ 708622 h 2509504"/>
                <a:gd name="connsiteX11" fmla="*/ 105875 w 4013331"/>
                <a:gd name="connsiteY11" fmla="*/ 135898 h 2509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013331" h="2509504">
                  <a:moveTo>
                    <a:pt x="165872" y="0"/>
                  </a:moveTo>
                  <a:lnTo>
                    <a:pt x="3920309" y="0"/>
                  </a:lnTo>
                  <a:lnTo>
                    <a:pt x="3944821" y="89161"/>
                  </a:lnTo>
                  <a:cubicBezTo>
                    <a:pt x="3989957" y="284106"/>
                    <a:pt x="4013331" y="492271"/>
                    <a:pt x="4013331" y="708622"/>
                  </a:cubicBezTo>
                  <a:cubicBezTo>
                    <a:pt x="4013331" y="938801"/>
                    <a:pt x="3948997" y="1123538"/>
                    <a:pt x="3804827" y="1307663"/>
                  </a:cubicBezTo>
                  <a:cubicBezTo>
                    <a:pt x="3654026" y="1500266"/>
                    <a:pt x="3427436" y="1677663"/>
                    <a:pt x="3187498" y="1865458"/>
                  </a:cubicBezTo>
                  <a:cubicBezTo>
                    <a:pt x="3143231" y="1900064"/>
                    <a:pt x="3097499" y="1935893"/>
                    <a:pt x="3051769" y="1972158"/>
                  </a:cubicBezTo>
                  <a:cubicBezTo>
                    <a:pt x="2642425" y="2296716"/>
                    <a:pt x="2343664" y="2509504"/>
                    <a:pt x="1936476" y="2509504"/>
                  </a:cubicBezTo>
                  <a:cubicBezTo>
                    <a:pt x="1316045" y="2509504"/>
                    <a:pt x="876648" y="2248303"/>
                    <a:pt x="467303" y="1636066"/>
                  </a:cubicBezTo>
                  <a:cubicBezTo>
                    <a:pt x="413736" y="1555930"/>
                    <a:pt x="361372" y="1483050"/>
                    <a:pt x="310732" y="1412615"/>
                  </a:cubicBezTo>
                  <a:cubicBezTo>
                    <a:pt x="100850" y="1120566"/>
                    <a:pt x="0" y="968686"/>
                    <a:pt x="0" y="708622"/>
                  </a:cubicBezTo>
                  <a:cubicBezTo>
                    <a:pt x="0" y="514950"/>
                    <a:pt x="35558" y="323046"/>
                    <a:pt x="105875" y="135898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8904A42-15F0-4BEF-A06A-DCCD3D2C16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80125" y="-13648"/>
              <a:ext cx="4389519" cy="2684308"/>
            </a:xfrm>
            <a:custGeom>
              <a:avLst/>
              <a:gdLst>
                <a:gd name="connsiteX0" fmla="*/ 106190 w 4389519"/>
                <a:gd name="connsiteY0" fmla="*/ 0 h 2684308"/>
                <a:gd name="connsiteX1" fmla="*/ 4339652 w 4389519"/>
                <a:gd name="connsiteY1" fmla="*/ 0 h 2684308"/>
                <a:gd name="connsiteX2" fmla="*/ 4368235 w 4389519"/>
                <a:gd name="connsiteY2" fmla="*/ 183124 h 2684308"/>
                <a:gd name="connsiteX3" fmla="*/ 4376420 w 4389519"/>
                <a:gd name="connsiteY3" fmla="*/ 846236 h 2684308"/>
                <a:gd name="connsiteX4" fmla="*/ 4090147 w 4389519"/>
                <a:gd name="connsiteY4" fmla="*/ 1502099 h 2684308"/>
                <a:gd name="connsiteX5" fmla="*/ 3362552 w 4389519"/>
                <a:gd name="connsiteY5" fmla="*/ 2072468 h 2684308"/>
                <a:gd name="connsiteX6" fmla="*/ 3204152 w 4389519"/>
                <a:gd name="connsiteY6" fmla="*/ 2179892 h 2684308"/>
                <a:gd name="connsiteX7" fmla="*/ 1936072 w 4389519"/>
                <a:gd name="connsiteY7" fmla="*/ 2679731 h 2684308"/>
                <a:gd name="connsiteX8" fmla="*/ 421690 w 4389519"/>
                <a:gd name="connsiteY8" fmla="*/ 1554434 h 2684308"/>
                <a:gd name="connsiteX9" fmla="*/ 273167 w 4389519"/>
                <a:gd name="connsiteY9" fmla="*/ 1287451 h 2684308"/>
                <a:gd name="connsiteX10" fmla="*/ 4118 w 4389519"/>
                <a:gd name="connsiteY10" fmla="*/ 463709 h 2684308"/>
                <a:gd name="connsiteX11" fmla="*/ 61565 w 4389519"/>
                <a:gd name="connsiteY11" fmla="*/ 140457 h 2684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684308">
                  <a:moveTo>
                    <a:pt x="106190" y="0"/>
                  </a:moveTo>
                  <a:lnTo>
                    <a:pt x="4339652" y="0"/>
                  </a:lnTo>
                  <a:lnTo>
                    <a:pt x="4368235" y="183124"/>
                  </a:lnTo>
                  <a:cubicBezTo>
                    <a:pt x="4393363" y="394800"/>
                    <a:pt x="4396437" y="617440"/>
                    <a:pt x="4376420" y="846236"/>
                  </a:cubicBezTo>
                  <a:cubicBezTo>
                    <a:pt x="4353703" y="1105885"/>
                    <a:pt x="4265383" y="1308143"/>
                    <a:pt x="4090147" y="1502099"/>
                  </a:cubicBezTo>
                  <a:cubicBezTo>
                    <a:pt x="3906850" y="1704987"/>
                    <a:pt x="3642485" y="1883499"/>
                    <a:pt x="3362552" y="2072468"/>
                  </a:cubicBezTo>
                  <a:cubicBezTo>
                    <a:pt x="3310910" y="2107285"/>
                    <a:pt x="3257553" y="2143343"/>
                    <a:pt x="3204152" y="2179892"/>
                  </a:cubicBezTo>
                  <a:cubicBezTo>
                    <a:pt x="2726165" y="2506987"/>
                    <a:pt x="2379682" y="2718542"/>
                    <a:pt x="1936072" y="2679731"/>
                  </a:cubicBezTo>
                  <a:cubicBezTo>
                    <a:pt x="1260149" y="2620595"/>
                    <a:pt x="807225" y="2284071"/>
                    <a:pt x="421690" y="1554434"/>
                  </a:cubicBezTo>
                  <a:cubicBezTo>
                    <a:pt x="371240" y="1458934"/>
                    <a:pt x="321385" y="1371732"/>
                    <a:pt x="273167" y="1287451"/>
                  </a:cubicBezTo>
                  <a:cubicBezTo>
                    <a:pt x="73334" y="938007"/>
                    <a:pt x="-21548" y="757071"/>
                    <a:pt x="4118" y="463709"/>
                  </a:cubicBezTo>
                  <a:cubicBezTo>
                    <a:pt x="13675" y="354475"/>
                    <a:pt x="32873" y="246587"/>
                    <a:pt x="61565" y="140457"/>
                  </a:cubicBezTo>
                  <a:close/>
                </a:path>
              </a:pathLst>
            </a:custGeom>
            <a:noFill/>
            <a:ln w="19050">
              <a:solidFill>
                <a:srgbClr val="FFFFFF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B4D6438-495E-40D8-A2AF-D6697DA07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121867" y="-13647"/>
              <a:ext cx="3546481" cy="2290637"/>
            </a:xfrm>
            <a:custGeom>
              <a:avLst/>
              <a:gdLst>
                <a:gd name="connsiteX0" fmla="*/ 181555 w 3401415"/>
                <a:gd name="connsiteY0" fmla="*/ 0 h 2207855"/>
                <a:gd name="connsiteX1" fmla="*/ 3298827 w 3401415"/>
                <a:gd name="connsiteY1" fmla="*/ 0 h 2207855"/>
                <a:gd name="connsiteX2" fmla="*/ 3311223 w 3401415"/>
                <a:gd name="connsiteY2" fmla="*/ 34797 h 2207855"/>
                <a:gd name="connsiteX3" fmla="*/ 3401415 w 3401415"/>
                <a:gd name="connsiteY3" fmla="*/ 681555 h 2207855"/>
                <a:gd name="connsiteX4" fmla="*/ 3224702 w 3401415"/>
                <a:gd name="connsiteY4" fmla="*/ 1189259 h 2207855"/>
                <a:gd name="connsiteX5" fmla="*/ 2701498 w 3401415"/>
                <a:gd name="connsiteY5" fmla="*/ 1662006 h 2207855"/>
                <a:gd name="connsiteX6" fmla="*/ 2586463 w 3401415"/>
                <a:gd name="connsiteY6" fmla="*/ 1752439 h 2207855"/>
                <a:gd name="connsiteX7" fmla="*/ 1641219 w 3401415"/>
                <a:gd name="connsiteY7" fmla="*/ 2207855 h 2207855"/>
                <a:gd name="connsiteX8" fmla="*/ 396053 w 3401415"/>
                <a:gd name="connsiteY8" fmla="*/ 1467590 h 2207855"/>
                <a:gd name="connsiteX9" fmla="*/ 263354 w 3401415"/>
                <a:gd name="connsiteY9" fmla="*/ 1278210 h 2207855"/>
                <a:gd name="connsiteX10" fmla="*/ 0 w 3401415"/>
                <a:gd name="connsiteY10" fmla="*/ 681555 h 2207855"/>
                <a:gd name="connsiteX11" fmla="*/ 159122 w 3401415"/>
                <a:gd name="connsiteY11" fmla="*/ 38981 h 2207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01415" h="2207855">
                  <a:moveTo>
                    <a:pt x="181555" y="0"/>
                  </a:moveTo>
                  <a:lnTo>
                    <a:pt x="3298827" y="0"/>
                  </a:lnTo>
                  <a:lnTo>
                    <a:pt x="3311223" y="34797"/>
                  </a:lnTo>
                  <a:cubicBezTo>
                    <a:pt x="3370461" y="233986"/>
                    <a:pt x="3401415" y="452351"/>
                    <a:pt x="3401415" y="681555"/>
                  </a:cubicBezTo>
                  <a:cubicBezTo>
                    <a:pt x="3401415" y="876639"/>
                    <a:pt x="3346890" y="1033208"/>
                    <a:pt x="3224702" y="1189259"/>
                  </a:cubicBezTo>
                  <a:cubicBezTo>
                    <a:pt x="3096894" y="1352496"/>
                    <a:pt x="2904852" y="1502846"/>
                    <a:pt x="2701498" y="1662006"/>
                  </a:cubicBezTo>
                  <a:cubicBezTo>
                    <a:pt x="2663980" y="1691337"/>
                    <a:pt x="2625221" y="1721703"/>
                    <a:pt x="2586463" y="1752439"/>
                  </a:cubicBezTo>
                  <a:cubicBezTo>
                    <a:pt x="2239532" y="2027511"/>
                    <a:pt x="1986324" y="2207855"/>
                    <a:pt x="1641219" y="2207855"/>
                  </a:cubicBezTo>
                  <a:cubicBezTo>
                    <a:pt x="1115386" y="2207855"/>
                    <a:pt x="742984" y="1986480"/>
                    <a:pt x="396053" y="1467590"/>
                  </a:cubicBezTo>
                  <a:cubicBezTo>
                    <a:pt x="350654" y="1399674"/>
                    <a:pt x="306273" y="1337906"/>
                    <a:pt x="263354" y="1278210"/>
                  </a:cubicBezTo>
                  <a:cubicBezTo>
                    <a:pt x="85473" y="1030689"/>
                    <a:pt x="0" y="901968"/>
                    <a:pt x="0" y="681555"/>
                  </a:cubicBezTo>
                  <a:cubicBezTo>
                    <a:pt x="0" y="462698"/>
                    <a:pt x="53576" y="246506"/>
                    <a:pt x="159122" y="38981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589FE956-FB7A-B9A6-9153-5AF3408501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9576" y="2593830"/>
            <a:ext cx="5346280" cy="2657805"/>
          </a:xfrm>
        </p:spPr>
        <p:txBody>
          <a:bodyPr>
            <a:normAutofit/>
          </a:bodyPr>
          <a:lstStyle/>
          <a:p>
            <a:pPr algn="l"/>
            <a:r>
              <a:rPr lang="fr-CH" dirty="0"/>
              <a:t>Grands-Chênes I</a:t>
            </a:r>
            <a:endParaRPr lang="fr-CH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A472EDC-20A4-4B31-A6CA-A90DEA38A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546328" y="1411950"/>
            <a:ext cx="5666144" cy="5466524"/>
            <a:chOff x="6546328" y="1411950"/>
            <a:chExt cx="5666144" cy="546652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7C86C65-70F5-4826-A10D-0E4FB096BF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51208" y="1968542"/>
              <a:ext cx="5261264" cy="4909930"/>
            </a:xfrm>
            <a:custGeom>
              <a:avLst/>
              <a:gdLst>
                <a:gd name="connsiteX0" fmla="*/ 2739575 w 5261264"/>
                <a:gd name="connsiteY0" fmla="*/ 1369 h 4909930"/>
                <a:gd name="connsiteX1" fmla="*/ 3931992 w 5261264"/>
                <a:gd name="connsiteY1" fmla="*/ 357115 h 4909930"/>
                <a:gd name="connsiteX2" fmla="*/ 5228644 w 5261264"/>
                <a:gd name="connsiteY2" fmla="*/ 1704869 h 4909930"/>
                <a:gd name="connsiteX3" fmla="*/ 5261264 w 5261264"/>
                <a:gd name="connsiteY3" fmla="*/ 1769901 h 4909930"/>
                <a:gd name="connsiteX4" fmla="*/ 5261264 w 5261264"/>
                <a:gd name="connsiteY4" fmla="*/ 4640262 h 4909930"/>
                <a:gd name="connsiteX5" fmla="*/ 5239287 w 5261264"/>
                <a:gd name="connsiteY5" fmla="*/ 4674079 h 4909930"/>
                <a:gd name="connsiteX6" fmla="*/ 5039558 w 5261264"/>
                <a:gd name="connsiteY6" fmla="*/ 4893028 h 4909930"/>
                <a:gd name="connsiteX7" fmla="*/ 5018342 w 5261264"/>
                <a:gd name="connsiteY7" fmla="*/ 4909930 h 4909930"/>
                <a:gd name="connsiteX8" fmla="*/ 962510 w 5261264"/>
                <a:gd name="connsiteY8" fmla="*/ 4909930 h 4909930"/>
                <a:gd name="connsiteX9" fmla="*/ 821338 w 5261264"/>
                <a:gd name="connsiteY9" fmla="*/ 4707517 h 4909930"/>
                <a:gd name="connsiteX10" fmla="*/ 448558 w 5261264"/>
                <a:gd name="connsiteY10" fmla="*/ 3922606 h 4909930"/>
                <a:gd name="connsiteX11" fmla="*/ 221727 w 5261264"/>
                <a:gd name="connsiteY11" fmla="*/ 1588926 h 4909930"/>
                <a:gd name="connsiteX12" fmla="*/ 2739575 w 5261264"/>
                <a:gd name="connsiteY12" fmla="*/ 1369 h 4909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261264" h="4909930">
                  <a:moveTo>
                    <a:pt x="2739575" y="1369"/>
                  </a:moveTo>
                  <a:cubicBezTo>
                    <a:pt x="3132207" y="14841"/>
                    <a:pt x="3535383" y="128133"/>
                    <a:pt x="3931992" y="357115"/>
                  </a:cubicBezTo>
                  <a:cubicBezTo>
                    <a:pt x="4474996" y="670619"/>
                    <a:pt x="4925124" y="1151857"/>
                    <a:pt x="5228644" y="1704869"/>
                  </a:cubicBezTo>
                  <a:lnTo>
                    <a:pt x="5261264" y="1769901"/>
                  </a:lnTo>
                  <a:lnTo>
                    <a:pt x="5261264" y="4640262"/>
                  </a:lnTo>
                  <a:lnTo>
                    <a:pt x="5239287" y="4674079"/>
                  </a:lnTo>
                  <a:cubicBezTo>
                    <a:pt x="5177453" y="4758643"/>
                    <a:pt x="5110673" y="4830413"/>
                    <a:pt x="5039558" y="4893028"/>
                  </a:cubicBezTo>
                  <a:lnTo>
                    <a:pt x="5018342" y="4909930"/>
                  </a:lnTo>
                  <a:lnTo>
                    <a:pt x="962510" y="4909930"/>
                  </a:lnTo>
                  <a:lnTo>
                    <a:pt x="821338" y="4707517"/>
                  </a:lnTo>
                  <a:cubicBezTo>
                    <a:pt x="672683" y="4465717"/>
                    <a:pt x="560617" y="4198197"/>
                    <a:pt x="448558" y="3922606"/>
                  </a:cubicBezTo>
                  <a:cubicBezTo>
                    <a:pt x="120358" y="3115488"/>
                    <a:pt x="-245146" y="2397572"/>
                    <a:pt x="221727" y="1588926"/>
                  </a:cubicBezTo>
                  <a:cubicBezTo>
                    <a:pt x="801679" y="584418"/>
                    <a:pt x="1736188" y="-33060"/>
                    <a:pt x="2739575" y="1369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6A857B9-D582-4DD3-82BC-5CBF33E8DE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328" y="1411950"/>
              <a:ext cx="5665992" cy="5466522"/>
            </a:xfrm>
            <a:custGeom>
              <a:avLst/>
              <a:gdLst>
                <a:gd name="connsiteX0" fmla="*/ 3113576 w 5665992"/>
                <a:gd name="connsiteY0" fmla="*/ 1556 h 5401530"/>
                <a:gd name="connsiteX1" fmla="*/ 4468777 w 5665992"/>
                <a:gd name="connsiteY1" fmla="*/ 405866 h 5401530"/>
                <a:gd name="connsiteX2" fmla="*/ 5525792 w 5665992"/>
                <a:gd name="connsiteY2" fmla="*/ 1317461 h 5401530"/>
                <a:gd name="connsiteX3" fmla="*/ 5665992 w 5665992"/>
                <a:gd name="connsiteY3" fmla="*/ 1506159 h 5401530"/>
                <a:gd name="connsiteX4" fmla="*/ 5665992 w 5665992"/>
                <a:gd name="connsiteY4" fmla="*/ 5401530 h 5401530"/>
                <a:gd name="connsiteX5" fmla="*/ 965932 w 5665992"/>
                <a:gd name="connsiteY5" fmla="*/ 5401530 h 5401530"/>
                <a:gd name="connsiteX6" fmla="*/ 836753 w 5665992"/>
                <a:gd name="connsiteY6" fmla="*/ 5181943 h 5401530"/>
                <a:gd name="connsiteX7" fmla="*/ 509793 w 5665992"/>
                <a:gd name="connsiteY7" fmla="*/ 4458111 h 5401530"/>
                <a:gd name="connsiteX8" fmla="*/ 251995 w 5665992"/>
                <a:gd name="connsiteY8" fmla="*/ 1805844 h 5401530"/>
                <a:gd name="connsiteX9" fmla="*/ 3113576 w 5665992"/>
                <a:gd name="connsiteY9" fmla="*/ 1556 h 5401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665992" h="5401530">
                  <a:moveTo>
                    <a:pt x="3113576" y="1556"/>
                  </a:moveTo>
                  <a:cubicBezTo>
                    <a:pt x="3559807" y="16866"/>
                    <a:pt x="4018025" y="145625"/>
                    <a:pt x="4468777" y="405866"/>
                  </a:cubicBezTo>
                  <a:cubicBezTo>
                    <a:pt x="4871803" y="638554"/>
                    <a:pt x="5229811" y="952545"/>
                    <a:pt x="5525792" y="1317461"/>
                  </a:cubicBezTo>
                  <a:lnTo>
                    <a:pt x="5665992" y="1506159"/>
                  </a:lnTo>
                  <a:lnTo>
                    <a:pt x="5665992" y="5401530"/>
                  </a:lnTo>
                  <a:lnTo>
                    <a:pt x="965932" y="5401530"/>
                  </a:lnTo>
                  <a:lnTo>
                    <a:pt x="836753" y="5181943"/>
                  </a:lnTo>
                  <a:cubicBezTo>
                    <a:pt x="713569" y="4953383"/>
                    <a:pt x="611679" y="4708683"/>
                    <a:pt x="509793" y="4458111"/>
                  </a:cubicBezTo>
                  <a:cubicBezTo>
                    <a:pt x="136790" y="3540808"/>
                    <a:pt x="-278612" y="2724882"/>
                    <a:pt x="251995" y="1805844"/>
                  </a:cubicBezTo>
                  <a:cubicBezTo>
                    <a:pt x="911122" y="664202"/>
                    <a:pt x="1973207" y="-37572"/>
                    <a:pt x="3113576" y="1556"/>
                  </a:cubicBezTo>
                  <a:close/>
                </a:path>
              </a:pathLst>
            </a:custGeom>
            <a:noFill/>
            <a:ln w="19050">
              <a:solidFill>
                <a:srgbClr val="FFFFFF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5208F27-B5FE-414B-B2F7-340BD4053A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763921" y="1570976"/>
              <a:ext cx="5448246" cy="5307496"/>
            </a:xfrm>
            <a:custGeom>
              <a:avLst/>
              <a:gdLst>
                <a:gd name="connsiteX0" fmla="*/ 2885375 w 5448246"/>
                <a:gd name="connsiteY0" fmla="*/ 1442 h 5156012"/>
                <a:gd name="connsiteX1" fmla="*/ 4141251 w 5448246"/>
                <a:gd name="connsiteY1" fmla="*/ 376120 h 5156012"/>
                <a:gd name="connsiteX2" fmla="*/ 5315487 w 5448246"/>
                <a:gd name="connsiteY2" fmla="*/ 1482940 h 5156012"/>
                <a:gd name="connsiteX3" fmla="*/ 5448246 w 5448246"/>
                <a:gd name="connsiteY3" fmla="*/ 1697243 h 5156012"/>
                <a:gd name="connsiteX4" fmla="*/ 5448246 w 5448246"/>
                <a:gd name="connsiteY4" fmla="*/ 5009611 h 5156012"/>
                <a:gd name="connsiteX5" fmla="*/ 5416607 w 5448246"/>
                <a:gd name="connsiteY5" fmla="*/ 5046802 h 5156012"/>
                <a:gd name="connsiteX6" fmla="*/ 5344828 w 5448246"/>
                <a:gd name="connsiteY6" fmla="*/ 5119639 h 5156012"/>
                <a:gd name="connsiteX7" fmla="*/ 5300719 w 5448246"/>
                <a:gd name="connsiteY7" fmla="*/ 5156012 h 5156012"/>
                <a:gd name="connsiteX8" fmla="*/ 1002287 w 5448246"/>
                <a:gd name="connsiteY8" fmla="*/ 5156012 h 5156012"/>
                <a:gd name="connsiteX9" fmla="*/ 896888 w 5448246"/>
                <a:gd name="connsiteY9" fmla="*/ 5008616 h 5156012"/>
                <a:gd name="connsiteX10" fmla="*/ 472429 w 5448246"/>
                <a:gd name="connsiteY10" fmla="*/ 4131367 h 5156012"/>
                <a:gd name="connsiteX11" fmla="*/ 233526 w 5448246"/>
                <a:gd name="connsiteY11" fmla="*/ 1673489 h 5156012"/>
                <a:gd name="connsiteX12" fmla="*/ 2885375 w 5448246"/>
                <a:gd name="connsiteY12" fmla="*/ 1442 h 5156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448246" h="5156012">
                  <a:moveTo>
                    <a:pt x="2885375" y="1442"/>
                  </a:moveTo>
                  <a:cubicBezTo>
                    <a:pt x="3298901" y="15631"/>
                    <a:pt x="3723535" y="134952"/>
                    <a:pt x="4141251" y="376120"/>
                  </a:cubicBezTo>
                  <a:cubicBezTo>
                    <a:pt x="4608110" y="645661"/>
                    <a:pt x="5009784" y="1032928"/>
                    <a:pt x="5315487" y="1482940"/>
                  </a:cubicBezTo>
                  <a:lnTo>
                    <a:pt x="5448246" y="1697243"/>
                  </a:lnTo>
                  <a:lnTo>
                    <a:pt x="5448246" y="5009611"/>
                  </a:lnTo>
                  <a:lnTo>
                    <a:pt x="5416607" y="5046802"/>
                  </a:lnTo>
                  <a:cubicBezTo>
                    <a:pt x="5393215" y="5072317"/>
                    <a:pt x="5369282" y="5096549"/>
                    <a:pt x="5344828" y="5119639"/>
                  </a:cubicBezTo>
                  <a:lnTo>
                    <a:pt x="5300719" y="5156012"/>
                  </a:lnTo>
                  <a:lnTo>
                    <a:pt x="1002287" y="5156012"/>
                  </a:lnTo>
                  <a:lnTo>
                    <a:pt x="896888" y="5008616"/>
                  </a:lnTo>
                  <a:cubicBezTo>
                    <a:pt x="724221" y="4740911"/>
                    <a:pt x="598320" y="4440975"/>
                    <a:pt x="472429" y="4131367"/>
                  </a:cubicBezTo>
                  <a:cubicBezTo>
                    <a:pt x="126764" y="3281294"/>
                    <a:pt x="-258192" y="2525170"/>
                    <a:pt x="233526" y="1673489"/>
                  </a:cubicBezTo>
                  <a:cubicBezTo>
                    <a:pt x="844344" y="615522"/>
                    <a:pt x="1828586" y="-34819"/>
                    <a:pt x="2885375" y="1442"/>
                  </a:cubicBezTo>
                  <a:close/>
                </a:path>
              </a:pathLst>
            </a:custGeom>
            <a:noFill/>
            <a:ln w="19050">
              <a:solidFill>
                <a:srgbClr val="FFFFFF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90B1E87-EDFB-4D74-B288-2C27E290A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203193" y="2156724"/>
              <a:ext cx="5009127" cy="4721750"/>
            </a:xfrm>
            <a:custGeom>
              <a:avLst/>
              <a:gdLst>
                <a:gd name="connsiteX0" fmla="*/ 2486925 w 4930889"/>
                <a:gd name="connsiteY0" fmla="*/ 1243 h 4601483"/>
                <a:gd name="connsiteX1" fmla="*/ 3569374 w 4930889"/>
                <a:gd name="connsiteY1" fmla="*/ 324181 h 4601483"/>
                <a:gd name="connsiteX2" fmla="*/ 4856238 w 4930889"/>
                <a:gd name="connsiteY2" fmla="*/ 1766524 h 4601483"/>
                <a:gd name="connsiteX3" fmla="*/ 4930889 w 4930889"/>
                <a:gd name="connsiteY3" fmla="*/ 1950930 h 4601483"/>
                <a:gd name="connsiteX4" fmla="*/ 4930888 w 4930889"/>
                <a:gd name="connsiteY4" fmla="*/ 3928933 h 4601483"/>
                <a:gd name="connsiteX5" fmla="*/ 4836868 w 4930889"/>
                <a:gd name="connsiteY5" fmla="*/ 4118750 h 4601483"/>
                <a:gd name="connsiteX6" fmla="*/ 4475082 w 4930889"/>
                <a:gd name="connsiteY6" fmla="*/ 4521220 h 4601483"/>
                <a:gd name="connsiteX7" fmla="*/ 4350095 w 4930889"/>
                <a:gd name="connsiteY7" fmla="*/ 4601483 h 4601483"/>
                <a:gd name="connsiteX8" fmla="*/ 997316 w 4930889"/>
                <a:gd name="connsiteY8" fmla="*/ 4601483 h 4601483"/>
                <a:gd name="connsiteX9" fmla="*/ 892840 w 4930889"/>
                <a:gd name="connsiteY9" fmla="*/ 4484501 h 4601483"/>
                <a:gd name="connsiteX10" fmla="*/ 407191 w 4930889"/>
                <a:gd name="connsiteY10" fmla="*/ 3560852 h 4601483"/>
                <a:gd name="connsiteX11" fmla="*/ 201279 w 4930889"/>
                <a:gd name="connsiteY11" fmla="*/ 1442391 h 4601483"/>
                <a:gd name="connsiteX12" fmla="*/ 2486925 w 4930889"/>
                <a:gd name="connsiteY12" fmla="*/ 1243 h 4601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930889" h="4601483">
                  <a:moveTo>
                    <a:pt x="2486925" y="1243"/>
                  </a:moveTo>
                  <a:cubicBezTo>
                    <a:pt x="2843347" y="13472"/>
                    <a:pt x="3209341" y="116316"/>
                    <a:pt x="3569374" y="324181"/>
                  </a:cubicBezTo>
                  <a:cubicBezTo>
                    <a:pt x="4132718" y="649428"/>
                    <a:pt x="4585943" y="1173553"/>
                    <a:pt x="4856238" y="1766524"/>
                  </a:cubicBezTo>
                  <a:lnTo>
                    <a:pt x="4930889" y="1950930"/>
                  </a:lnTo>
                  <a:lnTo>
                    <a:pt x="4930888" y="3928933"/>
                  </a:lnTo>
                  <a:lnTo>
                    <a:pt x="4836868" y="4118750"/>
                  </a:lnTo>
                  <a:cubicBezTo>
                    <a:pt x="4733861" y="4297163"/>
                    <a:pt x="4611785" y="4422507"/>
                    <a:pt x="4475082" y="4521220"/>
                  </a:cubicBezTo>
                  <a:lnTo>
                    <a:pt x="4350095" y="4601483"/>
                  </a:lnTo>
                  <a:lnTo>
                    <a:pt x="997316" y="4601483"/>
                  </a:lnTo>
                  <a:lnTo>
                    <a:pt x="892840" y="4484501"/>
                  </a:lnTo>
                  <a:cubicBezTo>
                    <a:pt x="678469" y="4214961"/>
                    <a:pt x="542824" y="3894419"/>
                    <a:pt x="407191" y="3560852"/>
                  </a:cubicBezTo>
                  <a:cubicBezTo>
                    <a:pt x="109259" y="2828169"/>
                    <a:pt x="-222537" y="2176461"/>
                    <a:pt x="201279" y="1442391"/>
                  </a:cubicBezTo>
                  <a:cubicBezTo>
                    <a:pt x="727747" y="530521"/>
                    <a:pt x="1576073" y="-30011"/>
                    <a:pt x="2486925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3" name="Sous-titre 2">
            <a:extLst>
              <a:ext uri="{FF2B5EF4-FFF2-40B4-BE49-F238E27FC236}">
                <a16:creationId xmlns:a16="http://schemas.microsoft.com/office/drawing/2014/main" id="{638AC28D-89A0-C29B-7273-4C319BCE71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9576" y="5370395"/>
            <a:ext cx="5490880" cy="800094"/>
          </a:xfrm>
        </p:spPr>
        <p:txBody>
          <a:bodyPr anchor="t">
            <a:normAutofit/>
          </a:bodyPr>
          <a:lstStyle/>
          <a:p>
            <a:pPr algn="l"/>
            <a:r>
              <a:rPr lang="fr-CH" dirty="0"/>
              <a:t>Explications des dépenses et recettes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7752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47FC6A8B-34F9-40FB-AA2D-E34168F52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Meiryo"/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B87C5675-5CA2-4DB3-BE84-8C64F9E9D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85579" y="0"/>
            <a:ext cx="11006421" cy="6858000"/>
          </a:xfrm>
          <a:custGeom>
            <a:avLst/>
            <a:gdLst>
              <a:gd name="connsiteX0" fmla="*/ 9564973 w 11006421"/>
              <a:gd name="connsiteY0" fmla="*/ 0 h 6858000"/>
              <a:gd name="connsiteX1" fmla="*/ 4765329 w 11006421"/>
              <a:gd name="connsiteY1" fmla="*/ 0 h 6858000"/>
              <a:gd name="connsiteX2" fmla="*/ 4339354 w 11006421"/>
              <a:gd name="connsiteY2" fmla="*/ 0 h 6858000"/>
              <a:gd name="connsiteX3" fmla="*/ 0 w 11006421"/>
              <a:gd name="connsiteY3" fmla="*/ 0 h 6858000"/>
              <a:gd name="connsiteX4" fmla="*/ 0 w 11006421"/>
              <a:gd name="connsiteY4" fmla="*/ 6858000 h 6858000"/>
              <a:gd name="connsiteX5" fmla="*/ 4339354 w 11006421"/>
              <a:gd name="connsiteY5" fmla="*/ 6858000 h 6858000"/>
              <a:gd name="connsiteX6" fmla="*/ 4765329 w 11006421"/>
              <a:gd name="connsiteY6" fmla="*/ 6858000 h 6858000"/>
              <a:gd name="connsiteX7" fmla="*/ 8780279 w 11006421"/>
              <a:gd name="connsiteY7" fmla="*/ 6858000 h 6858000"/>
              <a:gd name="connsiteX8" fmla="*/ 8874066 w 11006421"/>
              <a:gd name="connsiteY8" fmla="*/ 6785068 h 6858000"/>
              <a:gd name="connsiteX9" fmla="*/ 9334827 w 11006421"/>
              <a:gd name="connsiteY9" fmla="*/ 6378742 h 6858000"/>
              <a:gd name="connsiteX10" fmla="*/ 11006421 w 11006421"/>
              <a:gd name="connsiteY10" fmla="*/ 3621913 h 6858000"/>
              <a:gd name="connsiteX11" fmla="*/ 9578698 w 11006421"/>
              <a:gd name="connsiteY11" fmla="*/ 104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06421" h="6858000">
                <a:moveTo>
                  <a:pt x="9564973" y="0"/>
                </a:moveTo>
                <a:lnTo>
                  <a:pt x="4765329" y="0"/>
                </a:lnTo>
                <a:lnTo>
                  <a:pt x="4339354" y="0"/>
                </a:lnTo>
                <a:lnTo>
                  <a:pt x="0" y="0"/>
                </a:lnTo>
                <a:lnTo>
                  <a:pt x="0" y="6858000"/>
                </a:lnTo>
                <a:lnTo>
                  <a:pt x="4339354" y="6858000"/>
                </a:lnTo>
                <a:lnTo>
                  <a:pt x="4765329" y="6858000"/>
                </a:lnTo>
                <a:lnTo>
                  <a:pt x="8780279" y="6858000"/>
                </a:lnTo>
                <a:lnTo>
                  <a:pt x="8874066" y="6785068"/>
                </a:lnTo>
                <a:cubicBezTo>
                  <a:pt x="9029082" y="6657407"/>
                  <a:pt x="9181251" y="6519512"/>
                  <a:pt x="9334827" y="6378742"/>
                </a:cubicBezTo>
                <a:cubicBezTo>
                  <a:pt x="10178159" y="5605738"/>
                  <a:pt x="11006421" y="4971185"/>
                  <a:pt x="11006421" y="3621913"/>
                </a:cubicBezTo>
                <a:cubicBezTo>
                  <a:pt x="11006421" y="2091411"/>
                  <a:pt x="10494748" y="751075"/>
                  <a:pt x="9578698" y="10445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30AC5836-B4E0-49CF-9974-B08015ACA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21963" y="0"/>
            <a:ext cx="225607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15E669D4-76CA-45BC-8D09-1775C3BD8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12186" y="0"/>
            <a:ext cx="2262058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DAFCC7A-1CA6-D8F4-8AA9-B33A13996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7440" y="442220"/>
            <a:ext cx="8397987" cy="1345269"/>
          </a:xfrm>
        </p:spPr>
        <p:txBody>
          <a:bodyPr anchor="b">
            <a:normAutofit/>
          </a:bodyPr>
          <a:lstStyle/>
          <a:p>
            <a:r>
              <a:rPr lang="fr-CH" sz="3600" u="sng" dirty="0"/>
              <a:t>Total des dépenses brutes selon crédit voté</a:t>
            </a:r>
            <a:endParaRPr lang="fr-CH" sz="3600" u="sng"/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D859CD30-CEC1-7E4D-572E-5E02A8CC2F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7256180"/>
              </p:ext>
            </p:extLst>
          </p:nvPr>
        </p:nvGraphicFramePr>
        <p:xfrm>
          <a:off x="2377439" y="2886950"/>
          <a:ext cx="8312786" cy="2263614"/>
        </p:xfrm>
        <a:graphic>
          <a:graphicData uri="http://schemas.openxmlformats.org/drawingml/2006/table">
            <a:tbl>
              <a:tblPr>
                <a:noFill/>
                <a:tableStyleId>{5C22544A-7EE6-4342-B048-85BDC9FD1C3A}</a:tableStyleId>
              </a:tblPr>
              <a:tblGrid>
                <a:gridCol w="4201090">
                  <a:extLst>
                    <a:ext uri="{9D8B030D-6E8A-4147-A177-3AD203B41FA5}">
                      <a16:colId xmlns:a16="http://schemas.microsoft.com/office/drawing/2014/main" val="3437024104"/>
                    </a:ext>
                  </a:extLst>
                </a:gridCol>
                <a:gridCol w="2367863">
                  <a:extLst>
                    <a:ext uri="{9D8B030D-6E8A-4147-A177-3AD203B41FA5}">
                      <a16:colId xmlns:a16="http://schemas.microsoft.com/office/drawing/2014/main" val="2082248998"/>
                    </a:ext>
                  </a:extLst>
                </a:gridCol>
                <a:gridCol w="1743833">
                  <a:extLst>
                    <a:ext uri="{9D8B030D-6E8A-4147-A177-3AD203B41FA5}">
                      <a16:colId xmlns:a16="http://schemas.microsoft.com/office/drawing/2014/main" val="2438896568"/>
                    </a:ext>
                  </a:extLst>
                </a:gridCol>
              </a:tblGrid>
              <a:tr h="754538">
                <a:tc>
                  <a:txBody>
                    <a:bodyPr/>
                    <a:lstStyle/>
                    <a:p>
                      <a:pPr algn="l" fontAlgn="b"/>
                      <a:r>
                        <a:rPr lang="fr-CH" sz="2200" u="none" strike="noStrike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Dépenses brutes total</a:t>
                      </a:r>
                      <a:endParaRPr lang="fr-CH" sz="2200" b="0" i="0" u="none" strike="noStrike" cap="none" spc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936" marR="186562" marT="186562" marB="186562" anchor="b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2200" u="none" strike="noStrike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29'753'704.49</a:t>
                      </a:r>
                      <a:endParaRPr lang="fr-CH" sz="2200" b="0" i="0" u="none" strike="noStrike" cap="none" spc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936" marR="186562" marT="186562" marB="18656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2200" u="none" strike="noStrike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108.20%</a:t>
                      </a:r>
                      <a:endParaRPr lang="fr-CH" sz="2200" b="0" i="0" u="none" strike="noStrike" cap="none" spc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936" marR="186562" marT="186562" marB="18656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54733"/>
                  </a:ext>
                </a:extLst>
              </a:tr>
              <a:tr h="754538">
                <a:tc>
                  <a:txBody>
                    <a:bodyPr/>
                    <a:lstStyle/>
                    <a:p>
                      <a:pPr algn="l" fontAlgn="b"/>
                      <a:r>
                        <a:rPr lang="fr-CH" sz="2200" u="none" strike="noStrike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Crédit voté</a:t>
                      </a:r>
                      <a:endParaRPr lang="fr-CH" sz="2200" b="0" i="0" u="none" strike="noStrike" cap="none" spc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936" marR="186562" marT="186562" marB="186562" anchor="b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2200" u="none" strike="noStrike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27'500'000.00</a:t>
                      </a:r>
                      <a:endParaRPr lang="fr-CH" sz="2200" b="0" i="0" u="none" strike="noStrike" cap="none" spc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936" marR="186562" marT="186562" marB="18656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2200" u="none" strike="noStrike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100%</a:t>
                      </a:r>
                      <a:endParaRPr lang="fr-CH" sz="2200" b="0" i="0" u="none" strike="noStrike" cap="none" spc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936" marR="186562" marT="186562" marB="18656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569419"/>
                  </a:ext>
                </a:extLst>
              </a:tr>
              <a:tr h="754538">
                <a:tc>
                  <a:txBody>
                    <a:bodyPr/>
                    <a:lstStyle/>
                    <a:p>
                      <a:pPr algn="l" fontAlgn="b"/>
                      <a:r>
                        <a:rPr lang="fr-CH" sz="2200" u="none" strike="noStrike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Dépassement au 31.12.2022</a:t>
                      </a:r>
                      <a:endParaRPr lang="fr-CH" sz="2200" b="0" i="0" u="none" strike="noStrike" cap="none" spc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936" marR="186562" marT="186562" marB="186562" anchor="b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2200" u="none" strike="noStrike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2'253'704.49</a:t>
                      </a:r>
                      <a:endParaRPr lang="fr-CH" sz="2200" b="0" i="0" u="none" strike="noStrike" cap="none" spc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936" marR="186562" marT="186562" marB="18656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2200" u="none" strike="noStrike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8.20%</a:t>
                      </a:r>
                      <a:endParaRPr lang="fr-CH" sz="2200" b="0" i="0" u="none" strike="noStrike" cap="none" spc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936" marR="186562" marT="186562" marB="18656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408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8945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9">
            <a:extLst>
              <a:ext uri="{FF2B5EF4-FFF2-40B4-BE49-F238E27FC236}">
                <a16:creationId xmlns:a16="http://schemas.microsoft.com/office/drawing/2014/main" id="{47FC6A8B-34F9-40FB-AA2D-E34168F52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Meiryo"/>
            </a:endParaRPr>
          </a:p>
        </p:txBody>
      </p:sp>
      <p:sp>
        <p:nvSpPr>
          <p:cNvPr id="29" name="Freeform: Shape 21">
            <a:extLst>
              <a:ext uri="{FF2B5EF4-FFF2-40B4-BE49-F238E27FC236}">
                <a16:creationId xmlns:a16="http://schemas.microsoft.com/office/drawing/2014/main" id="{5E8C321A-9C6C-45F8-86C3-2A161DC7E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006421" cy="6858000"/>
          </a:xfrm>
          <a:custGeom>
            <a:avLst/>
            <a:gdLst>
              <a:gd name="connsiteX0" fmla="*/ 9564973 w 11006421"/>
              <a:gd name="connsiteY0" fmla="*/ 0 h 6858000"/>
              <a:gd name="connsiteX1" fmla="*/ 4765329 w 11006421"/>
              <a:gd name="connsiteY1" fmla="*/ 0 h 6858000"/>
              <a:gd name="connsiteX2" fmla="*/ 4339354 w 11006421"/>
              <a:gd name="connsiteY2" fmla="*/ 0 h 6858000"/>
              <a:gd name="connsiteX3" fmla="*/ 0 w 11006421"/>
              <a:gd name="connsiteY3" fmla="*/ 0 h 6858000"/>
              <a:gd name="connsiteX4" fmla="*/ 0 w 11006421"/>
              <a:gd name="connsiteY4" fmla="*/ 6858000 h 6858000"/>
              <a:gd name="connsiteX5" fmla="*/ 4339354 w 11006421"/>
              <a:gd name="connsiteY5" fmla="*/ 6858000 h 6858000"/>
              <a:gd name="connsiteX6" fmla="*/ 4765329 w 11006421"/>
              <a:gd name="connsiteY6" fmla="*/ 6858000 h 6858000"/>
              <a:gd name="connsiteX7" fmla="*/ 8780279 w 11006421"/>
              <a:gd name="connsiteY7" fmla="*/ 6858000 h 6858000"/>
              <a:gd name="connsiteX8" fmla="*/ 8874066 w 11006421"/>
              <a:gd name="connsiteY8" fmla="*/ 6785068 h 6858000"/>
              <a:gd name="connsiteX9" fmla="*/ 9334827 w 11006421"/>
              <a:gd name="connsiteY9" fmla="*/ 6378742 h 6858000"/>
              <a:gd name="connsiteX10" fmla="*/ 11006421 w 11006421"/>
              <a:gd name="connsiteY10" fmla="*/ 3621913 h 6858000"/>
              <a:gd name="connsiteX11" fmla="*/ 9578698 w 11006421"/>
              <a:gd name="connsiteY11" fmla="*/ 104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06421" h="6858000">
                <a:moveTo>
                  <a:pt x="9564973" y="0"/>
                </a:moveTo>
                <a:lnTo>
                  <a:pt x="4765329" y="0"/>
                </a:lnTo>
                <a:lnTo>
                  <a:pt x="4339354" y="0"/>
                </a:lnTo>
                <a:lnTo>
                  <a:pt x="0" y="0"/>
                </a:lnTo>
                <a:lnTo>
                  <a:pt x="0" y="6858000"/>
                </a:lnTo>
                <a:lnTo>
                  <a:pt x="4339354" y="6858000"/>
                </a:lnTo>
                <a:lnTo>
                  <a:pt x="4765329" y="6858000"/>
                </a:lnTo>
                <a:lnTo>
                  <a:pt x="8780279" y="6858000"/>
                </a:lnTo>
                <a:lnTo>
                  <a:pt x="8874066" y="6785068"/>
                </a:lnTo>
                <a:cubicBezTo>
                  <a:pt x="9029082" y="6657407"/>
                  <a:pt x="9181251" y="6519512"/>
                  <a:pt x="9334827" y="6378742"/>
                </a:cubicBezTo>
                <a:cubicBezTo>
                  <a:pt x="10178159" y="5605738"/>
                  <a:pt x="11006421" y="4971185"/>
                  <a:pt x="11006421" y="3621913"/>
                </a:cubicBezTo>
                <a:cubicBezTo>
                  <a:pt x="11006421" y="2091411"/>
                  <a:pt x="10494748" y="751075"/>
                  <a:pt x="9578698" y="10445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Freeform: Shape 23">
            <a:extLst>
              <a:ext uri="{FF2B5EF4-FFF2-40B4-BE49-F238E27FC236}">
                <a16:creationId xmlns:a16="http://schemas.microsoft.com/office/drawing/2014/main" id="{9FF3D700-1B61-47B7-8750-B1762D79E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3964" y="0"/>
            <a:ext cx="225607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1" name="Freeform: Shape 25">
            <a:extLst>
              <a:ext uri="{FF2B5EF4-FFF2-40B4-BE49-F238E27FC236}">
                <a16:creationId xmlns:a16="http://schemas.microsoft.com/office/drawing/2014/main" id="{94E88CE1-6974-4A78-8931-7FC75F914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7756" y="0"/>
            <a:ext cx="2262058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8EAE24A-A7CE-D22C-EF34-764AAB096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576" y="442913"/>
            <a:ext cx="8159853" cy="1344612"/>
          </a:xfrm>
        </p:spPr>
        <p:txBody>
          <a:bodyPr anchor="b">
            <a:normAutofit/>
          </a:bodyPr>
          <a:lstStyle/>
          <a:p>
            <a:r>
              <a:rPr lang="fr-CH" sz="3600" u="sng" dirty="0"/>
              <a:t>Coût de la construction + Etude + Concours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DD9EC259-2298-B60C-600F-FF7AD15DAE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846"/>
              </p:ext>
            </p:extLst>
          </p:nvPr>
        </p:nvGraphicFramePr>
        <p:xfrm>
          <a:off x="1391305" y="2014330"/>
          <a:ext cx="8441808" cy="4578517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4470145">
                  <a:extLst>
                    <a:ext uri="{9D8B030D-6E8A-4147-A177-3AD203B41FA5}">
                      <a16:colId xmlns:a16="http://schemas.microsoft.com/office/drawing/2014/main" val="4251352231"/>
                    </a:ext>
                  </a:extLst>
                </a:gridCol>
                <a:gridCol w="2354603">
                  <a:extLst>
                    <a:ext uri="{9D8B030D-6E8A-4147-A177-3AD203B41FA5}">
                      <a16:colId xmlns:a16="http://schemas.microsoft.com/office/drawing/2014/main" val="3533825049"/>
                    </a:ext>
                  </a:extLst>
                </a:gridCol>
                <a:gridCol w="1617060">
                  <a:extLst>
                    <a:ext uri="{9D8B030D-6E8A-4147-A177-3AD203B41FA5}">
                      <a16:colId xmlns:a16="http://schemas.microsoft.com/office/drawing/2014/main" val="2090763848"/>
                    </a:ext>
                  </a:extLst>
                </a:gridCol>
              </a:tblGrid>
              <a:tr h="857625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u="sng" strike="noStrike" cap="all" spc="150" dirty="0">
                          <a:solidFill>
                            <a:srgbClr val="FFFFFF"/>
                          </a:solidFill>
                          <a:effectLst/>
                        </a:rPr>
                        <a:t>Seulement la construction + Etude + Concours</a:t>
                      </a:r>
                      <a:endParaRPr lang="fr-FR" sz="2000" b="1" i="0" u="sng" strike="noStrike" cap="all" spc="15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068" marR="96041" marT="96041" marB="96041" anchor="b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2000" b="1" u="none" strike="noStrike" cap="all" spc="150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  <a:endParaRPr lang="fr-CH" sz="2000" b="1" i="0" u="none" strike="noStrike" cap="all" spc="15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068" marR="96041" marT="96041" marB="96041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2000" b="1" u="none" strike="noStrike" cap="all" spc="150" dirty="0">
                          <a:solidFill>
                            <a:srgbClr val="FFFFFF"/>
                          </a:solidFill>
                          <a:effectLst/>
                        </a:rPr>
                        <a:t>%</a:t>
                      </a:r>
                      <a:endParaRPr lang="fr-CH" sz="2000" b="1" i="0" u="none" strike="noStrike" cap="all" spc="15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068" marR="96041" marT="96041" marB="96041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343837"/>
                  </a:ext>
                </a:extLst>
              </a:tr>
              <a:tr h="531556">
                <a:tc>
                  <a:txBody>
                    <a:bodyPr/>
                    <a:lstStyle/>
                    <a:p>
                      <a:pPr algn="l" fontAlgn="b"/>
                      <a:r>
                        <a:rPr lang="fr-CH" sz="2000" u="none" strike="noStrike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Crédit voté </a:t>
                      </a:r>
                      <a:endParaRPr lang="fr-CH" sz="2000" b="0" i="0" u="none" strike="noStrike" cap="none" spc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068" marR="96041" marT="96041" marB="96041" anchor="b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2000" u="none" strike="noStrike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27'500'000.00</a:t>
                      </a:r>
                      <a:endParaRPr lang="fr-CH" sz="2000" b="0" i="0" u="none" strike="noStrike" cap="none" spc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068" marR="96041" marT="96041" marB="96041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2000" u="none" strike="noStrike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fr-CH" sz="2000" b="0" i="0" u="none" strike="noStrike" cap="none" spc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068" marR="96041" marT="96041" marB="96041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543981"/>
                  </a:ext>
                </a:extLst>
              </a:tr>
              <a:tr h="531556">
                <a:tc>
                  <a:txBody>
                    <a:bodyPr/>
                    <a:lstStyle/>
                    <a:p>
                      <a:pPr algn="l" fontAlgn="b"/>
                      <a:r>
                        <a:rPr lang="fr-CH" sz="2000" u="none" strike="noStrike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Subvention LUP</a:t>
                      </a:r>
                      <a:endParaRPr lang="fr-CH" sz="2000" b="0" i="0" u="none" strike="noStrike" cap="none" spc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068" marR="96041" marT="96041" marB="96041" anchor="b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2000" u="none" strike="noStrike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1'079'662.00</a:t>
                      </a:r>
                      <a:endParaRPr lang="fr-CH" sz="2000" b="0" i="0" u="none" strike="noStrike" cap="none" spc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068" marR="96041" marT="96041" marB="96041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2000" u="none" strike="noStrike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fr-CH" sz="2000" b="0" i="0" u="none" strike="noStrike" cap="none" spc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068" marR="96041" marT="96041" marB="96041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033774"/>
                  </a:ext>
                </a:extLst>
              </a:tr>
              <a:tr h="531556">
                <a:tc>
                  <a:txBody>
                    <a:bodyPr/>
                    <a:lstStyle/>
                    <a:p>
                      <a:pPr algn="l" fontAlgn="b"/>
                      <a:r>
                        <a:rPr lang="fr-CH" sz="2000" u="none" strike="noStrike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Subvention FIDU</a:t>
                      </a:r>
                      <a:endParaRPr lang="fr-CH" sz="2000" b="0" i="0" u="none" strike="noStrike" cap="none" spc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068" marR="96041" marT="96041" marB="96041" anchor="b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2000" u="none" strike="noStrike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357'000.00</a:t>
                      </a:r>
                      <a:endParaRPr lang="fr-CH" sz="2000" b="0" i="0" u="none" strike="noStrike" cap="none" spc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068" marR="96041" marT="96041" marB="96041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2000" u="none" strike="noStrike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fr-CH" sz="2000" b="0" i="0" u="none" strike="noStrike" cap="none" spc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068" marR="96041" marT="96041" marB="96041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980117"/>
                  </a:ext>
                </a:extLst>
              </a:tr>
              <a:tr h="531556">
                <a:tc>
                  <a:txBody>
                    <a:bodyPr/>
                    <a:lstStyle/>
                    <a:p>
                      <a:pPr algn="l" fontAlgn="b"/>
                      <a:r>
                        <a:rPr lang="fr-CH" sz="2000" u="none" strike="noStrike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Subvention plantation</a:t>
                      </a:r>
                      <a:endParaRPr lang="fr-CH" sz="2000" b="0" i="0" u="none" strike="noStrike" cap="none" spc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068" marR="96041" marT="96041" marB="96041" anchor="b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2000" u="none" strike="noStrike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30'440.01</a:t>
                      </a:r>
                      <a:endParaRPr lang="fr-CH" sz="2000" b="0" i="0" u="none" strike="noStrike" cap="none" spc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068" marR="96041" marT="96041" marB="96041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2000" u="none" strike="noStrike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fr-CH" sz="2000" b="0" i="0" u="none" strike="noStrike" cap="none" spc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068" marR="96041" marT="96041" marB="96041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35207"/>
                  </a:ext>
                </a:extLst>
              </a:tr>
              <a:tr h="531556">
                <a:tc>
                  <a:txBody>
                    <a:bodyPr/>
                    <a:lstStyle/>
                    <a:p>
                      <a:pPr algn="l" fontAlgn="b"/>
                      <a:r>
                        <a:rPr lang="fr-CH" sz="2000" u="none" strike="noStrike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Total </a:t>
                      </a:r>
                      <a:endParaRPr lang="fr-CH" sz="2000" b="1" i="0" u="none" strike="noStrike" cap="none" spc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068" marR="96041" marT="96041" marB="96041" anchor="b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2000" u="none" strike="noStrike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28'967'102.01</a:t>
                      </a:r>
                      <a:endParaRPr lang="fr-CH" sz="2000" b="1" i="0" u="none" strike="noStrike" cap="none" spc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068" marR="96041" marT="96041" marB="96041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2000" u="none" strike="noStrike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100%</a:t>
                      </a:r>
                      <a:endParaRPr lang="fr-CH" sz="2000" b="0" i="0" u="none" strike="noStrike" cap="none" spc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068" marR="96041" marT="96041" marB="96041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740901"/>
                  </a:ext>
                </a:extLst>
              </a:tr>
              <a:tr h="531556">
                <a:tc>
                  <a:txBody>
                    <a:bodyPr/>
                    <a:lstStyle/>
                    <a:p>
                      <a:pPr algn="l" fontAlgn="b"/>
                      <a:r>
                        <a:rPr lang="fr-CH" sz="2000" u="none" strike="noStrike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Dépenses brutes</a:t>
                      </a:r>
                      <a:endParaRPr lang="fr-CH" sz="2000" b="0" i="0" u="none" strike="noStrike" cap="none" spc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068" marR="96041" marT="96041" marB="96041" anchor="b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2000" u="none" strike="noStrike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28'860'591.14</a:t>
                      </a:r>
                      <a:endParaRPr lang="fr-CH" sz="2000" b="0" i="0" u="none" strike="noStrike" cap="none" spc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068" marR="96041" marT="96041" marB="96041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2000" u="none" strike="noStrike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99.63%</a:t>
                      </a:r>
                      <a:endParaRPr lang="fr-CH" sz="2000" b="0" i="0" u="none" strike="noStrike" cap="none" spc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068" marR="96041" marT="96041" marB="96041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299920"/>
                  </a:ext>
                </a:extLst>
              </a:tr>
              <a:tr h="531556">
                <a:tc>
                  <a:txBody>
                    <a:bodyPr/>
                    <a:lstStyle/>
                    <a:p>
                      <a:pPr algn="l" fontAlgn="b"/>
                      <a:r>
                        <a:rPr lang="fr-CH" sz="2000" u="none" strike="noStrike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Total </a:t>
                      </a:r>
                      <a:endParaRPr lang="fr-CH" sz="2000" b="0" i="0" u="none" strike="noStrike" cap="none" spc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068" marR="96041" marT="96041" marB="96041" anchor="b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2000" u="none" strike="noStrike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-106'510.87</a:t>
                      </a:r>
                      <a:endParaRPr lang="fr-CH" sz="2000" b="0" i="0" u="none" strike="noStrike" cap="none" spc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068" marR="96041" marT="96041" marB="96041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2000" u="none" strike="noStrike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0.37%</a:t>
                      </a:r>
                      <a:endParaRPr lang="fr-CH" sz="2000" b="0" i="0" u="none" strike="noStrike" cap="none" spc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068" marR="96041" marT="96041" marB="96041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563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013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47FC6A8B-34F9-40FB-AA2D-E34168F52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Meiryo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5E8C321A-9C6C-45F8-86C3-2A161DC7E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006421" cy="6858000"/>
          </a:xfrm>
          <a:custGeom>
            <a:avLst/>
            <a:gdLst>
              <a:gd name="connsiteX0" fmla="*/ 9564973 w 11006421"/>
              <a:gd name="connsiteY0" fmla="*/ 0 h 6858000"/>
              <a:gd name="connsiteX1" fmla="*/ 4765329 w 11006421"/>
              <a:gd name="connsiteY1" fmla="*/ 0 h 6858000"/>
              <a:gd name="connsiteX2" fmla="*/ 4339354 w 11006421"/>
              <a:gd name="connsiteY2" fmla="*/ 0 h 6858000"/>
              <a:gd name="connsiteX3" fmla="*/ 0 w 11006421"/>
              <a:gd name="connsiteY3" fmla="*/ 0 h 6858000"/>
              <a:gd name="connsiteX4" fmla="*/ 0 w 11006421"/>
              <a:gd name="connsiteY4" fmla="*/ 6858000 h 6858000"/>
              <a:gd name="connsiteX5" fmla="*/ 4339354 w 11006421"/>
              <a:gd name="connsiteY5" fmla="*/ 6858000 h 6858000"/>
              <a:gd name="connsiteX6" fmla="*/ 4765329 w 11006421"/>
              <a:gd name="connsiteY6" fmla="*/ 6858000 h 6858000"/>
              <a:gd name="connsiteX7" fmla="*/ 8780279 w 11006421"/>
              <a:gd name="connsiteY7" fmla="*/ 6858000 h 6858000"/>
              <a:gd name="connsiteX8" fmla="*/ 8874066 w 11006421"/>
              <a:gd name="connsiteY8" fmla="*/ 6785068 h 6858000"/>
              <a:gd name="connsiteX9" fmla="*/ 9334827 w 11006421"/>
              <a:gd name="connsiteY9" fmla="*/ 6378742 h 6858000"/>
              <a:gd name="connsiteX10" fmla="*/ 11006421 w 11006421"/>
              <a:gd name="connsiteY10" fmla="*/ 3621913 h 6858000"/>
              <a:gd name="connsiteX11" fmla="*/ 9578698 w 11006421"/>
              <a:gd name="connsiteY11" fmla="*/ 104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06421" h="6858000">
                <a:moveTo>
                  <a:pt x="9564973" y="0"/>
                </a:moveTo>
                <a:lnTo>
                  <a:pt x="4765329" y="0"/>
                </a:lnTo>
                <a:lnTo>
                  <a:pt x="4339354" y="0"/>
                </a:lnTo>
                <a:lnTo>
                  <a:pt x="0" y="0"/>
                </a:lnTo>
                <a:lnTo>
                  <a:pt x="0" y="6858000"/>
                </a:lnTo>
                <a:lnTo>
                  <a:pt x="4339354" y="6858000"/>
                </a:lnTo>
                <a:lnTo>
                  <a:pt x="4765329" y="6858000"/>
                </a:lnTo>
                <a:lnTo>
                  <a:pt x="8780279" y="6858000"/>
                </a:lnTo>
                <a:lnTo>
                  <a:pt x="8874066" y="6785068"/>
                </a:lnTo>
                <a:cubicBezTo>
                  <a:pt x="9029082" y="6657407"/>
                  <a:pt x="9181251" y="6519512"/>
                  <a:pt x="9334827" y="6378742"/>
                </a:cubicBezTo>
                <a:cubicBezTo>
                  <a:pt x="10178159" y="5605738"/>
                  <a:pt x="11006421" y="4971185"/>
                  <a:pt x="11006421" y="3621913"/>
                </a:cubicBezTo>
                <a:cubicBezTo>
                  <a:pt x="11006421" y="2091411"/>
                  <a:pt x="10494748" y="751075"/>
                  <a:pt x="9578698" y="10445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FF3D700-1B61-47B7-8750-B1762D79E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3964" y="0"/>
            <a:ext cx="225607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4E88CE1-6974-4A78-8931-7FC75F914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7756" y="0"/>
            <a:ext cx="2262058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F0CEBD5-B1F7-CC11-85F1-070931A2B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576" y="442913"/>
            <a:ext cx="8159853" cy="1344612"/>
          </a:xfrm>
        </p:spPr>
        <p:txBody>
          <a:bodyPr anchor="b">
            <a:normAutofit/>
          </a:bodyPr>
          <a:lstStyle/>
          <a:p>
            <a:r>
              <a:rPr lang="fr-CH" sz="3600" u="sng"/>
              <a:t>Tableau des dépenses et recettes par genre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CF71753-68EE-CC09-0129-728C74481571}"/>
              </a:ext>
            </a:extLst>
          </p:cNvPr>
          <p:cNvSpPr txBox="1"/>
          <p:nvPr/>
        </p:nvSpPr>
        <p:spPr>
          <a:xfrm>
            <a:off x="1537252" y="5704756"/>
            <a:ext cx="8905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Ne figure pas dans le crédit d’investissement, les travaux effectués dans les salles de bains et l’entretien des boiseries pour un total de CHF 89’935.75. (compte de fonctionnement)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D8391326-1B27-2066-FFF4-1996707ABE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3817062"/>
              </p:ext>
            </p:extLst>
          </p:nvPr>
        </p:nvGraphicFramePr>
        <p:xfrm>
          <a:off x="1201618" y="2131990"/>
          <a:ext cx="8159853" cy="34254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06490">
                  <a:extLst>
                    <a:ext uri="{9D8B030D-6E8A-4147-A177-3AD203B41FA5}">
                      <a16:colId xmlns:a16="http://schemas.microsoft.com/office/drawing/2014/main" val="227762937"/>
                    </a:ext>
                  </a:extLst>
                </a:gridCol>
                <a:gridCol w="1665991">
                  <a:extLst>
                    <a:ext uri="{9D8B030D-6E8A-4147-A177-3AD203B41FA5}">
                      <a16:colId xmlns:a16="http://schemas.microsoft.com/office/drawing/2014/main" val="310115880"/>
                    </a:ext>
                  </a:extLst>
                </a:gridCol>
                <a:gridCol w="1460869">
                  <a:extLst>
                    <a:ext uri="{9D8B030D-6E8A-4147-A177-3AD203B41FA5}">
                      <a16:colId xmlns:a16="http://schemas.microsoft.com/office/drawing/2014/main" val="1213848797"/>
                    </a:ext>
                  </a:extLst>
                </a:gridCol>
                <a:gridCol w="1665991">
                  <a:extLst>
                    <a:ext uri="{9D8B030D-6E8A-4147-A177-3AD203B41FA5}">
                      <a16:colId xmlns:a16="http://schemas.microsoft.com/office/drawing/2014/main" val="2910761718"/>
                    </a:ext>
                  </a:extLst>
                </a:gridCol>
                <a:gridCol w="860512">
                  <a:extLst>
                    <a:ext uri="{9D8B030D-6E8A-4147-A177-3AD203B41FA5}">
                      <a16:colId xmlns:a16="http://schemas.microsoft.com/office/drawing/2014/main" val="1687361285"/>
                    </a:ext>
                  </a:extLst>
                </a:gridCol>
              </a:tblGrid>
              <a:tr h="380603"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Dépenses brutes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Recettes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Dépenses nettes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11682854"/>
                  </a:ext>
                </a:extLst>
              </a:tr>
              <a:tr h="380603"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Etude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842'577.40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842'577.40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5108749"/>
                  </a:ext>
                </a:extLst>
              </a:tr>
              <a:tr h="380603"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Concours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418'935.65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418'935.65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6173133"/>
                  </a:ext>
                </a:extLst>
              </a:tr>
              <a:tr h="380603"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Fenêtres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724'260.00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430'800.00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293'460.00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3364248"/>
                  </a:ext>
                </a:extLst>
              </a:tr>
              <a:tr h="380603"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Attiques "à ce jour"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37'123.40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239'700.00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-202'576.60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13926365"/>
                  </a:ext>
                </a:extLst>
              </a:tr>
              <a:tr h="380603"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Ventilation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54'444.30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18'000.00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36'444.30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0515119"/>
                  </a:ext>
                </a:extLst>
              </a:tr>
              <a:tr h="380603"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Honoraires juridiques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77'285.65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77'285.65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4086663"/>
                  </a:ext>
                </a:extLst>
              </a:tr>
              <a:tr h="380603"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27'599'078.09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20'709'300.01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6'889'778.08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8804487"/>
                  </a:ext>
                </a:extLst>
              </a:tr>
              <a:tr h="380603"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29'753'704.49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21'397'800.01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8'355'904.48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90624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9776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47FC6A8B-34F9-40FB-AA2D-E34168F52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Meiryo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5E8C321A-9C6C-45F8-86C3-2A161DC7E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006421" cy="6858000"/>
          </a:xfrm>
          <a:custGeom>
            <a:avLst/>
            <a:gdLst>
              <a:gd name="connsiteX0" fmla="*/ 9564973 w 11006421"/>
              <a:gd name="connsiteY0" fmla="*/ 0 h 6858000"/>
              <a:gd name="connsiteX1" fmla="*/ 4765329 w 11006421"/>
              <a:gd name="connsiteY1" fmla="*/ 0 h 6858000"/>
              <a:gd name="connsiteX2" fmla="*/ 4339354 w 11006421"/>
              <a:gd name="connsiteY2" fmla="*/ 0 h 6858000"/>
              <a:gd name="connsiteX3" fmla="*/ 0 w 11006421"/>
              <a:gd name="connsiteY3" fmla="*/ 0 h 6858000"/>
              <a:gd name="connsiteX4" fmla="*/ 0 w 11006421"/>
              <a:gd name="connsiteY4" fmla="*/ 6858000 h 6858000"/>
              <a:gd name="connsiteX5" fmla="*/ 4339354 w 11006421"/>
              <a:gd name="connsiteY5" fmla="*/ 6858000 h 6858000"/>
              <a:gd name="connsiteX6" fmla="*/ 4765329 w 11006421"/>
              <a:gd name="connsiteY6" fmla="*/ 6858000 h 6858000"/>
              <a:gd name="connsiteX7" fmla="*/ 8780279 w 11006421"/>
              <a:gd name="connsiteY7" fmla="*/ 6858000 h 6858000"/>
              <a:gd name="connsiteX8" fmla="*/ 8874066 w 11006421"/>
              <a:gd name="connsiteY8" fmla="*/ 6785068 h 6858000"/>
              <a:gd name="connsiteX9" fmla="*/ 9334827 w 11006421"/>
              <a:gd name="connsiteY9" fmla="*/ 6378742 h 6858000"/>
              <a:gd name="connsiteX10" fmla="*/ 11006421 w 11006421"/>
              <a:gd name="connsiteY10" fmla="*/ 3621913 h 6858000"/>
              <a:gd name="connsiteX11" fmla="*/ 9578698 w 11006421"/>
              <a:gd name="connsiteY11" fmla="*/ 104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06421" h="6858000">
                <a:moveTo>
                  <a:pt x="9564973" y="0"/>
                </a:moveTo>
                <a:lnTo>
                  <a:pt x="4765329" y="0"/>
                </a:lnTo>
                <a:lnTo>
                  <a:pt x="4339354" y="0"/>
                </a:lnTo>
                <a:lnTo>
                  <a:pt x="0" y="0"/>
                </a:lnTo>
                <a:lnTo>
                  <a:pt x="0" y="6858000"/>
                </a:lnTo>
                <a:lnTo>
                  <a:pt x="4339354" y="6858000"/>
                </a:lnTo>
                <a:lnTo>
                  <a:pt x="4765329" y="6858000"/>
                </a:lnTo>
                <a:lnTo>
                  <a:pt x="8780279" y="6858000"/>
                </a:lnTo>
                <a:lnTo>
                  <a:pt x="8874066" y="6785068"/>
                </a:lnTo>
                <a:cubicBezTo>
                  <a:pt x="9029082" y="6657407"/>
                  <a:pt x="9181251" y="6519512"/>
                  <a:pt x="9334827" y="6378742"/>
                </a:cubicBezTo>
                <a:cubicBezTo>
                  <a:pt x="10178159" y="5605738"/>
                  <a:pt x="11006421" y="4971185"/>
                  <a:pt x="11006421" y="3621913"/>
                </a:cubicBezTo>
                <a:cubicBezTo>
                  <a:pt x="11006421" y="2091411"/>
                  <a:pt x="10494748" y="751075"/>
                  <a:pt x="9578698" y="10445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FF3D700-1B61-47B7-8750-B1762D79E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3964" y="0"/>
            <a:ext cx="225607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94E88CE1-6974-4A78-8931-7FC75F914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7756" y="0"/>
            <a:ext cx="2262058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386EBD0-6FF1-3CB3-DED1-DF5BBD572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576" y="442913"/>
            <a:ext cx="8159853" cy="1344612"/>
          </a:xfrm>
        </p:spPr>
        <p:txBody>
          <a:bodyPr anchor="b">
            <a:normAutofit/>
          </a:bodyPr>
          <a:lstStyle/>
          <a:p>
            <a:r>
              <a:rPr lang="fr-CH" sz="3600" u="sng" dirty="0"/>
              <a:t>Coût des travaux selon solution  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F5D1F63A-51C2-9536-BE2C-2C8C757D25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4056270"/>
              </p:ext>
            </p:extLst>
          </p:nvPr>
        </p:nvGraphicFramePr>
        <p:xfrm>
          <a:off x="1319466" y="2157953"/>
          <a:ext cx="7794497" cy="42571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5742">
                  <a:extLst>
                    <a:ext uri="{9D8B030D-6E8A-4147-A177-3AD203B41FA5}">
                      <a16:colId xmlns:a16="http://schemas.microsoft.com/office/drawing/2014/main" val="147493743"/>
                    </a:ext>
                  </a:extLst>
                </a:gridCol>
                <a:gridCol w="1426064">
                  <a:extLst>
                    <a:ext uri="{9D8B030D-6E8A-4147-A177-3AD203B41FA5}">
                      <a16:colId xmlns:a16="http://schemas.microsoft.com/office/drawing/2014/main" val="1745247525"/>
                    </a:ext>
                  </a:extLst>
                </a:gridCol>
                <a:gridCol w="1598365">
                  <a:extLst>
                    <a:ext uri="{9D8B030D-6E8A-4147-A177-3AD203B41FA5}">
                      <a16:colId xmlns:a16="http://schemas.microsoft.com/office/drawing/2014/main" val="584964584"/>
                    </a:ext>
                  </a:extLst>
                </a:gridCol>
                <a:gridCol w="1598365">
                  <a:extLst>
                    <a:ext uri="{9D8B030D-6E8A-4147-A177-3AD203B41FA5}">
                      <a16:colId xmlns:a16="http://schemas.microsoft.com/office/drawing/2014/main" val="660640466"/>
                    </a:ext>
                  </a:extLst>
                </a:gridCol>
                <a:gridCol w="1775961">
                  <a:extLst>
                    <a:ext uri="{9D8B030D-6E8A-4147-A177-3AD203B41FA5}">
                      <a16:colId xmlns:a16="http://schemas.microsoft.com/office/drawing/2014/main" val="1391880381"/>
                    </a:ext>
                  </a:extLst>
                </a:gridCol>
              </a:tblGrid>
              <a:tr h="685581">
                <a:tc>
                  <a:txBody>
                    <a:bodyPr/>
                    <a:lstStyle/>
                    <a:p>
                      <a:pPr algn="l" fontAlgn="b"/>
                      <a:endParaRPr lang="fr-CH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400" b="1" u="none" strike="noStrike" dirty="0">
                          <a:effectLst/>
                        </a:rPr>
                        <a:t>PPE</a:t>
                      </a:r>
                      <a:endParaRPr lang="fr-CH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400" b="1" u="none" strike="noStrike" dirty="0">
                          <a:effectLst/>
                        </a:rPr>
                        <a:t>Commune</a:t>
                      </a:r>
                      <a:endParaRPr lang="fr-CH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400" b="1" u="none" strike="noStrike" dirty="0">
                          <a:effectLst/>
                        </a:rPr>
                        <a:t>Total</a:t>
                      </a:r>
                      <a:endParaRPr lang="fr-CH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400" b="1" u="none" strike="noStrike" dirty="0">
                          <a:effectLst/>
                        </a:rPr>
                        <a:t>Net</a:t>
                      </a:r>
                      <a:endParaRPr lang="fr-CH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51578909"/>
                  </a:ext>
                </a:extLst>
              </a:tr>
              <a:tr h="1142635">
                <a:tc>
                  <a:txBody>
                    <a:bodyPr/>
                    <a:lstStyle/>
                    <a:p>
                      <a:pPr algn="r" fontAlgn="b"/>
                      <a:r>
                        <a:rPr lang="fr-CH" sz="2400" u="none" strike="noStrike">
                          <a:effectLst/>
                        </a:rPr>
                        <a:t>40%</a:t>
                      </a:r>
                      <a:endParaRPr lang="fr-CH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2400" u="none" strike="noStrike" dirty="0">
                          <a:effectLst/>
                        </a:rPr>
                        <a:t>       126'363.12 </a:t>
                      </a:r>
                      <a:endParaRPr lang="fr-CH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2400" u="none" strike="noStrike" dirty="0">
                          <a:effectLst/>
                        </a:rPr>
                        <a:t>      126'363.12 </a:t>
                      </a:r>
                      <a:endParaRPr lang="fr-CH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2400" u="none" strike="noStrike">
                          <a:effectLst/>
                        </a:rPr>
                        <a:t>      252'726.24 </a:t>
                      </a:r>
                      <a:endParaRPr lang="fr-CH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2400" u="none" strike="noStrike" dirty="0">
                          <a:effectLst/>
                        </a:rPr>
                        <a:t>       13'026.24     </a:t>
                      </a:r>
                      <a:endParaRPr lang="fr-CH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1758863"/>
                  </a:ext>
                </a:extLst>
              </a:tr>
              <a:tr h="1142635">
                <a:tc>
                  <a:txBody>
                    <a:bodyPr/>
                    <a:lstStyle/>
                    <a:p>
                      <a:pPr algn="r" fontAlgn="b"/>
                      <a:r>
                        <a:rPr lang="fr-CH" sz="2400" u="none" strike="noStrike">
                          <a:effectLst/>
                        </a:rPr>
                        <a:t>100%</a:t>
                      </a:r>
                      <a:endParaRPr lang="fr-CH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2400" u="none" strike="noStrike">
                          <a:effectLst/>
                        </a:rPr>
                        <a:t>       315'907.80 </a:t>
                      </a:r>
                      <a:endParaRPr lang="fr-CH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2400" u="none" strike="noStrike">
                          <a:effectLst/>
                        </a:rPr>
                        <a:t>      315'907.80 </a:t>
                      </a:r>
                      <a:endParaRPr lang="fr-CH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2400" u="none" strike="noStrike">
                          <a:effectLst/>
                        </a:rPr>
                        <a:t>      631'815.60 </a:t>
                      </a:r>
                      <a:endParaRPr lang="fr-CH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2400" u="none" strike="noStrike">
                          <a:effectLst/>
                        </a:rPr>
                        <a:t>     392'115.60     </a:t>
                      </a:r>
                      <a:endParaRPr lang="fr-CH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85194988"/>
                  </a:ext>
                </a:extLst>
              </a:tr>
              <a:tr h="1286281">
                <a:tc>
                  <a:txBody>
                    <a:bodyPr/>
                    <a:lstStyle/>
                    <a:p>
                      <a:pPr algn="l" fontAlgn="b"/>
                      <a:r>
                        <a:rPr lang="fr-CH" sz="2400" u="none" strike="noStrike">
                          <a:effectLst/>
                        </a:rPr>
                        <a:t>Mix (40-100)</a:t>
                      </a:r>
                      <a:endParaRPr lang="fr-CH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2400" u="none" strike="noStrike">
                          <a:effectLst/>
                        </a:rPr>
                        <a:t>       126'363.12 </a:t>
                      </a:r>
                      <a:endParaRPr lang="fr-CH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2400" u="none" strike="noStrike" dirty="0">
                          <a:effectLst/>
                        </a:rPr>
                        <a:t>      315'907.80 </a:t>
                      </a:r>
                      <a:endParaRPr lang="fr-CH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2400" u="none" strike="noStrike" dirty="0">
                          <a:effectLst/>
                        </a:rPr>
                        <a:t>      442'270.92 </a:t>
                      </a:r>
                      <a:endParaRPr lang="fr-CH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2400" u="none" strike="noStrike" dirty="0">
                          <a:effectLst/>
                        </a:rPr>
                        <a:t>     202'570.92     </a:t>
                      </a:r>
                      <a:endParaRPr lang="fr-CH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3705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241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35">
            <a:extLst>
              <a:ext uri="{FF2B5EF4-FFF2-40B4-BE49-F238E27FC236}">
                <a16:creationId xmlns:a16="http://schemas.microsoft.com/office/drawing/2014/main" id="{47FC6A8B-34F9-40FB-AA2D-E34168F52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Meiryo"/>
            </a:endParaRPr>
          </a:p>
        </p:txBody>
      </p:sp>
      <p:sp>
        <p:nvSpPr>
          <p:cNvPr id="45" name="Freeform: Shape 37">
            <a:extLst>
              <a:ext uri="{FF2B5EF4-FFF2-40B4-BE49-F238E27FC236}">
                <a16:creationId xmlns:a16="http://schemas.microsoft.com/office/drawing/2014/main" id="{5E8C321A-9C6C-45F8-86C3-2A161DC7E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006421" cy="6858000"/>
          </a:xfrm>
          <a:custGeom>
            <a:avLst/>
            <a:gdLst>
              <a:gd name="connsiteX0" fmla="*/ 9564973 w 11006421"/>
              <a:gd name="connsiteY0" fmla="*/ 0 h 6858000"/>
              <a:gd name="connsiteX1" fmla="*/ 4765329 w 11006421"/>
              <a:gd name="connsiteY1" fmla="*/ 0 h 6858000"/>
              <a:gd name="connsiteX2" fmla="*/ 4339354 w 11006421"/>
              <a:gd name="connsiteY2" fmla="*/ 0 h 6858000"/>
              <a:gd name="connsiteX3" fmla="*/ 0 w 11006421"/>
              <a:gd name="connsiteY3" fmla="*/ 0 h 6858000"/>
              <a:gd name="connsiteX4" fmla="*/ 0 w 11006421"/>
              <a:gd name="connsiteY4" fmla="*/ 6858000 h 6858000"/>
              <a:gd name="connsiteX5" fmla="*/ 4339354 w 11006421"/>
              <a:gd name="connsiteY5" fmla="*/ 6858000 h 6858000"/>
              <a:gd name="connsiteX6" fmla="*/ 4765329 w 11006421"/>
              <a:gd name="connsiteY6" fmla="*/ 6858000 h 6858000"/>
              <a:gd name="connsiteX7" fmla="*/ 8780279 w 11006421"/>
              <a:gd name="connsiteY7" fmla="*/ 6858000 h 6858000"/>
              <a:gd name="connsiteX8" fmla="*/ 8874066 w 11006421"/>
              <a:gd name="connsiteY8" fmla="*/ 6785068 h 6858000"/>
              <a:gd name="connsiteX9" fmla="*/ 9334827 w 11006421"/>
              <a:gd name="connsiteY9" fmla="*/ 6378742 h 6858000"/>
              <a:gd name="connsiteX10" fmla="*/ 11006421 w 11006421"/>
              <a:gd name="connsiteY10" fmla="*/ 3621913 h 6858000"/>
              <a:gd name="connsiteX11" fmla="*/ 9578698 w 11006421"/>
              <a:gd name="connsiteY11" fmla="*/ 104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06421" h="6858000">
                <a:moveTo>
                  <a:pt x="9564973" y="0"/>
                </a:moveTo>
                <a:lnTo>
                  <a:pt x="4765329" y="0"/>
                </a:lnTo>
                <a:lnTo>
                  <a:pt x="4339354" y="0"/>
                </a:lnTo>
                <a:lnTo>
                  <a:pt x="0" y="0"/>
                </a:lnTo>
                <a:lnTo>
                  <a:pt x="0" y="6858000"/>
                </a:lnTo>
                <a:lnTo>
                  <a:pt x="4339354" y="6858000"/>
                </a:lnTo>
                <a:lnTo>
                  <a:pt x="4765329" y="6858000"/>
                </a:lnTo>
                <a:lnTo>
                  <a:pt x="8780279" y="6858000"/>
                </a:lnTo>
                <a:lnTo>
                  <a:pt x="8874066" y="6785068"/>
                </a:lnTo>
                <a:cubicBezTo>
                  <a:pt x="9029082" y="6657407"/>
                  <a:pt x="9181251" y="6519512"/>
                  <a:pt x="9334827" y="6378742"/>
                </a:cubicBezTo>
                <a:cubicBezTo>
                  <a:pt x="10178159" y="5605738"/>
                  <a:pt x="11006421" y="4971185"/>
                  <a:pt x="11006421" y="3621913"/>
                </a:cubicBezTo>
                <a:cubicBezTo>
                  <a:pt x="11006421" y="2091411"/>
                  <a:pt x="10494748" y="751075"/>
                  <a:pt x="9578698" y="10445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6" name="Freeform: Shape 39">
            <a:extLst>
              <a:ext uri="{FF2B5EF4-FFF2-40B4-BE49-F238E27FC236}">
                <a16:creationId xmlns:a16="http://schemas.microsoft.com/office/drawing/2014/main" id="{9FF3D700-1B61-47B7-8750-B1762D79E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3964" y="0"/>
            <a:ext cx="225607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47" name="Freeform: Shape 41">
            <a:extLst>
              <a:ext uri="{FF2B5EF4-FFF2-40B4-BE49-F238E27FC236}">
                <a16:creationId xmlns:a16="http://schemas.microsoft.com/office/drawing/2014/main" id="{94E88CE1-6974-4A78-8931-7FC75F914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7756" y="0"/>
            <a:ext cx="2262058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ACDD05C-9DFB-6CD6-BE28-277039295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576" y="442913"/>
            <a:ext cx="8159853" cy="1344612"/>
          </a:xfrm>
        </p:spPr>
        <p:txBody>
          <a:bodyPr anchor="b">
            <a:normAutofit/>
          </a:bodyPr>
          <a:lstStyle/>
          <a:p>
            <a:r>
              <a:rPr lang="fr-CH" sz="3300" u="sng"/>
              <a:t>Remplacement des boiseries selon estimation Cedotec Lignum (40%) ou complet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23968D04-75C6-E27B-2CAD-1F30658DA9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0902843"/>
              </p:ext>
            </p:extLst>
          </p:nvPr>
        </p:nvGraphicFramePr>
        <p:xfrm>
          <a:off x="1681956" y="2312988"/>
          <a:ext cx="7706597" cy="3278190"/>
        </p:xfrm>
        <a:graphic>
          <a:graphicData uri="http://schemas.openxmlformats.org/drawingml/2006/table">
            <a:tbl>
              <a:tblPr firstRow="1" bandRow="1"/>
              <a:tblGrid>
                <a:gridCol w="1395798">
                  <a:extLst>
                    <a:ext uri="{9D8B030D-6E8A-4147-A177-3AD203B41FA5}">
                      <a16:colId xmlns:a16="http://schemas.microsoft.com/office/drawing/2014/main" val="370914184"/>
                    </a:ext>
                  </a:extLst>
                </a:gridCol>
                <a:gridCol w="2662850">
                  <a:extLst>
                    <a:ext uri="{9D8B030D-6E8A-4147-A177-3AD203B41FA5}">
                      <a16:colId xmlns:a16="http://schemas.microsoft.com/office/drawing/2014/main" val="4166832352"/>
                    </a:ext>
                  </a:extLst>
                </a:gridCol>
                <a:gridCol w="1713289">
                  <a:extLst>
                    <a:ext uri="{9D8B030D-6E8A-4147-A177-3AD203B41FA5}">
                      <a16:colId xmlns:a16="http://schemas.microsoft.com/office/drawing/2014/main" val="999970112"/>
                    </a:ext>
                  </a:extLst>
                </a:gridCol>
                <a:gridCol w="1934660">
                  <a:extLst>
                    <a:ext uri="{9D8B030D-6E8A-4147-A177-3AD203B41FA5}">
                      <a16:colId xmlns:a16="http://schemas.microsoft.com/office/drawing/2014/main" val="1388602993"/>
                    </a:ext>
                  </a:extLst>
                </a:gridCol>
              </a:tblGrid>
              <a:tr h="35175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Année</a:t>
                      </a:r>
                      <a:endParaRPr lang="fr-CH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477" marR="17477" marT="17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Coût 2018</a:t>
                      </a:r>
                      <a:endParaRPr lang="fr-CH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477" marR="17477" marT="17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Coût 2021</a:t>
                      </a:r>
                      <a:endParaRPr lang="fr-CH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477" marR="17477" marT="17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Coût 2022</a:t>
                      </a:r>
                      <a:endParaRPr lang="fr-CH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477" marR="17477" marT="17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5741352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Emetteur</a:t>
                      </a:r>
                      <a:endParaRPr lang="fr-CH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477" marR="17477" marT="1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Devis Quarta (remplacement fenêtre)</a:t>
                      </a:r>
                      <a:endParaRPr lang="fr-CH" sz="3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477" marR="17477" marT="1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Devis Expert Lignum</a:t>
                      </a:r>
                      <a:endParaRPr lang="fr-CH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477" marR="17477" marT="1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Estimation Bunq</a:t>
                      </a:r>
                      <a:endParaRPr lang="fr-CH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477" marR="17477" marT="1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1487453"/>
                  </a:ext>
                </a:extLst>
              </a:tr>
              <a:tr h="959524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Prestations</a:t>
                      </a:r>
                      <a:endParaRPr lang="fr-CH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477" marR="17477" marT="1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lames à clins + Honoraires</a:t>
                      </a:r>
                      <a:endParaRPr lang="fr-CH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477" marR="17477" marT="1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lames à clins + Honoraires</a:t>
                      </a:r>
                      <a:endParaRPr lang="fr-CH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477" marR="17477" marT="1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Lame à clins, honoraires et chantier</a:t>
                      </a:r>
                      <a:endParaRPr lang="fr-FR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477" marR="17477" marT="1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142347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  <a:endParaRPr lang="fr-CH" sz="3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477" marR="17477" marT="17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144'992.20 </a:t>
                      </a:r>
                      <a:endParaRPr lang="fr-CH" sz="3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477" marR="17477" marT="1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235'642.10 </a:t>
                      </a:r>
                      <a:endParaRPr lang="fr-CH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477" marR="17477" marT="1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252'726.24 </a:t>
                      </a:r>
                      <a:endParaRPr lang="fr-CH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477" marR="17477" marT="1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544221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fr-CH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477" marR="17477" marT="17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362'480.50 </a:t>
                      </a:r>
                      <a:endParaRPr lang="fr-CH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477" marR="17477" marT="1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589'105.25 </a:t>
                      </a:r>
                      <a:endParaRPr lang="fr-CH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477" marR="17477" marT="1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631'815.60 </a:t>
                      </a:r>
                      <a:endParaRPr lang="fr-CH" sz="3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477" marR="17477" marT="1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2071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9694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286</Words>
  <Application>Microsoft Office PowerPoint</Application>
  <PresentationFormat>Grand écran</PresentationFormat>
  <Paragraphs>125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Meiryo</vt:lpstr>
      <vt:lpstr>Arial</vt:lpstr>
      <vt:lpstr>Calibri</vt:lpstr>
      <vt:lpstr>Calibri Light</vt:lpstr>
      <vt:lpstr>Thème Office</vt:lpstr>
      <vt:lpstr>Grands-Chênes I</vt:lpstr>
      <vt:lpstr>Total des dépenses brutes selon crédit voté</vt:lpstr>
      <vt:lpstr>Coût de la construction + Etude + Concours</vt:lpstr>
      <vt:lpstr>Tableau des dépenses et recettes par genre</vt:lpstr>
      <vt:lpstr>Coût des travaux selon solution  </vt:lpstr>
      <vt:lpstr>Remplacement des boiseries selon estimation Cedotec Lignum (40%) ou complet</vt:lpstr>
    </vt:vector>
  </TitlesOfParts>
  <Company>SIACG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Grands-Chênes I</dc:title>
  <dc:creator>JOSS Thalia</dc:creator>
  <cp:lastModifiedBy>AUBERT Pierre-Alain</cp:lastModifiedBy>
  <cp:revision>18</cp:revision>
  <dcterms:created xsi:type="dcterms:W3CDTF">2023-05-08T15:23:12Z</dcterms:created>
  <dcterms:modified xsi:type="dcterms:W3CDTF">2024-04-25T13:30:05Z</dcterms:modified>
</cp:coreProperties>
</file>